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83" r:id="rId12"/>
    <p:sldId id="273" r:id="rId13"/>
    <p:sldId id="257" r:id="rId14"/>
    <p:sldId id="258" r:id="rId15"/>
    <p:sldId id="259" r:id="rId16"/>
    <p:sldId id="260" r:id="rId17"/>
    <p:sldId id="261" r:id="rId18"/>
    <p:sldId id="274" r:id="rId19"/>
    <p:sldId id="275" r:id="rId20"/>
    <p:sldId id="271" r:id="rId21"/>
    <p:sldId id="272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789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095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561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4449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361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812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541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420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29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90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805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424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62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32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53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094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112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3574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6C218C-4500-6B8C-8654-0B1A9B898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9"/>
            <a:ext cx="2348880" cy="2348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E6834E-B123-4D1E-BE97-5AF1BC7B84E5}"/>
              </a:ext>
            </a:extLst>
          </p:cNvPr>
          <p:cNvSpPr txBox="1"/>
          <p:nvPr/>
        </p:nvSpPr>
        <p:spPr>
          <a:xfrm>
            <a:off x="2286000" y="3041330"/>
            <a:ext cx="4572000" cy="775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Проект «По дороге в сказку» </a:t>
            </a:r>
            <a:endParaRPr lang="ru-RU" sz="14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для первой младшей группы «Веснушки»</a:t>
            </a:r>
            <a:endParaRPr lang="ru-RU" sz="14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4A57A-F939-FE13-1229-8C6D16F5CD87}"/>
              </a:ext>
            </a:extLst>
          </p:cNvPr>
          <p:cNvSpPr txBox="1"/>
          <p:nvPr/>
        </p:nvSpPr>
        <p:spPr>
          <a:xfrm>
            <a:off x="4509120" y="5517232"/>
            <a:ext cx="4572000" cy="465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latinLnBrk="1">
              <a:lnSpc>
                <a:spcPct val="150000"/>
              </a:lnSpc>
              <a:spcAft>
                <a:spcPts val="800"/>
              </a:spcAft>
            </a:pPr>
            <a:r>
              <a:rPr lang="ru-RU" sz="18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Воспитатель: Маликова Е. Д.</a:t>
            </a:r>
            <a:endParaRPr lang="ru-RU" sz="16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A6D75F-F145-3440-DAA3-438C441EC90E}"/>
              </a:ext>
            </a:extLst>
          </p:cNvPr>
          <p:cNvSpPr txBox="1"/>
          <p:nvPr/>
        </p:nvSpPr>
        <p:spPr>
          <a:xfrm>
            <a:off x="3563888" y="6488668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FF00"/>
                </a:solidFill>
              </a:rPr>
              <a:t>Наукограда Кольцово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3CA979-8C01-5996-8320-75AD48F66E3A}"/>
              </a:ext>
            </a:extLst>
          </p:cNvPr>
          <p:cNvSpPr txBox="1"/>
          <p:nvPr/>
        </p:nvSpPr>
        <p:spPr>
          <a:xfrm>
            <a:off x="4572000" y="92333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"Детский сад "Лёвушка"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104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E28AA28F-8231-99DD-F880-61E50B832F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330406"/>
              </p:ext>
            </p:extLst>
          </p:nvPr>
        </p:nvGraphicFramePr>
        <p:xfrm>
          <a:off x="387939" y="359280"/>
          <a:ext cx="4095078" cy="64987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9300">
                  <a:extLst>
                    <a:ext uri="{9D8B030D-6E8A-4147-A177-3AD203B41FA5}">
                      <a16:colId xmlns:a16="http://schemas.microsoft.com/office/drawing/2014/main" val="2725531713"/>
                    </a:ext>
                  </a:extLst>
                </a:gridCol>
                <a:gridCol w="3039674">
                  <a:extLst>
                    <a:ext uri="{9D8B030D-6E8A-4147-A177-3AD203B41FA5}">
                      <a16:colId xmlns:a16="http://schemas.microsoft.com/office/drawing/2014/main" val="182767911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513285646"/>
                    </a:ext>
                  </a:extLst>
                </a:gridCol>
              </a:tblGrid>
              <a:tr h="3187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53" marR="20253" marT="47256" marB="47256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53" marR="20253" marT="47256" marB="47256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53" marR="20253" marT="47256" marB="47256"/>
                </a:tc>
                <a:extLst>
                  <a:ext uri="{0D108BD9-81ED-4DB2-BD59-A6C34878D82A}">
                    <a16:rowId xmlns:a16="http://schemas.microsoft.com/office/drawing/2014/main" val="2022781527"/>
                  </a:ext>
                </a:extLst>
              </a:tr>
              <a:tr h="230688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53" marR="20253" marT="47256" marB="47256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-Чтение сказки «Репка» с рассматриванием иллюстраций</a:t>
                      </a:r>
                      <a:b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Беседа: «Книги – лучшие друзья»</a:t>
                      </a:r>
                      <a:b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Д/и «Кто за кем?»</a:t>
                      </a:r>
                      <a:b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-Раскрашивание раскрасок по сказке.</a:t>
                      </a:r>
                      <a:b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Информация для родителей в папке - передвижке: «Читаем детям сказки».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- 26.20.2024 Собрание для родителей «Путешествие в страну «Развитие речи» и Мастер – класс для родителей «Сказка своими руками».</a:t>
                      </a:r>
                      <a:endParaRPr lang="ru-RU" sz="11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53" marR="20253" marT="47256" marB="47256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23.09.2024 -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27.09.2024</a:t>
                      </a:r>
                      <a:endParaRPr lang="ru-RU" sz="11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53" marR="20253" marT="47256" marB="47256"/>
                </a:tc>
                <a:extLst>
                  <a:ext uri="{0D108BD9-81ED-4DB2-BD59-A6C34878D82A}">
                    <a16:rowId xmlns:a16="http://schemas.microsoft.com/office/drawing/2014/main" val="1275973622"/>
                  </a:ext>
                </a:extLst>
              </a:tr>
              <a:tr h="160466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53" marR="20253" marT="47256" marB="47256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Чтение сказки «Теремок» с рассматриванием иллюстраций.</a:t>
                      </a:r>
                      <a:b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Театрализация сказки «Теремок»</a:t>
                      </a:r>
                      <a:b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Беседа о жизни лесных зверей</a:t>
                      </a:r>
                      <a:b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Д/И «Кто как кричит?»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Акция «Сказка в садик своими руками».</a:t>
                      </a:r>
                      <a:endParaRPr lang="ru-RU" sz="11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53" marR="20253" marT="47256" marB="47256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30.09.2024 –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04.10.2024</a:t>
                      </a:r>
                      <a:endParaRPr lang="ru-RU" sz="11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53" marR="20253" marT="47256" marB="47256"/>
                </a:tc>
                <a:extLst>
                  <a:ext uri="{0D108BD9-81ED-4DB2-BD59-A6C34878D82A}">
                    <a16:rowId xmlns:a16="http://schemas.microsoft.com/office/drawing/2014/main" val="512878631"/>
                  </a:ext>
                </a:extLst>
              </a:tr>
              <a:tr h="148907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53" marR="20253" marT="47256" marB="47256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-Чтение сказки «Курочка ряба» с рассматриванием иллюстраций</a:t>
                      </a:r>
                      <a:b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-Д/и «Сложи картинку»</a:t>
                      </a:r>
                      <a:b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Пальчиковая игра «Курочка Ряба»</a:t>
                      </a:r>
                      <a:b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П/и «Вышла курочка гулять»</a:t>
                      </a:r>
                      <a:b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Лепка на тему: «Яичко Курочки рябы»</a:t>
                      </a:r>
                      <a:endParaRPr lang="ru-RU" sz="11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53" marR="20253" marT="47256" marB="47256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07.10.2024 –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11.10.2024</a:t>
                      </a:r>
                      <a:endParaRPr lang="ru-RU" sz="11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53" marR="20253" marT="47256" marB="47256"/>
                </a:tc>
                <a:extLst>
                  <a:ext uri="{0D108BD9-81ED-4DB2-BD59-A6C34878D82A}">
                    <a16:rowId xmlns:a16="http://schemas.microsoft.com/office/drawing/2014/main" val="1394660674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3CF68E5D-9FEF-9D93-125B-4467A79E7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683997"/>
              </p:ext>
            </p:extLst>
          </p:nvPr>
        </p:nvGraphicFramePr>
        <p:xfrm>
          <a:off x="4588376" y="692696"/>
          <a:ext cx="4304104" cy="61653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5389">
                  <a:extLst>
                    <a:ext uri="{9D8B030D-6E8A-4147-A177-3AD203B41FA5}">
                      <a16:colId xmlns:a16="http://schemas.microsoft.com/office/drawing/2014/main" val="2060614841"/>
                    </a:ext>
                  </a:extLst>
                </a:gridCol>
                <a:gridCol w="3333267">
                  <a:extLst>
                    <a:ext uri="{9D8B030D-6E8A-4147-A177-3AD203B41FA5}">
                      <a16:colId xmlns:a16="http://schemas.microsoft.com/office/drawing/2014/main" val="633104888"/>
                    </a:ext>
                  </a:extLst>
                </a:gridCol>
                <a:gridCol w="845448">
                  <a:extLst>
                    <a:ext uri="{9D8B030D-6E8A-4147-A177-3AD203B41FA5}">
                      <a16:colId xmlns:a16="http://schemas.microsoft.com/office/drawing/2014/main" val="1437107855"/>
                    </a:ext>
                  </a:extLst>
                </a:gridCol>
              </a:tblGrid>
              <a:tr h="25781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-Чтение сказки «Колобок» с рассматриванием иллюстраций</a:t>
                      </a:r>
                      <a:b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Пальчиковая игра « Мы лепили колобок»</a:t>
                      </a:r>
                      <a:b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Рисование «Дорожка для Колобка»</a:t>
                      </a:r>
                      <a:b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П/и «По ровненькой дорожке»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66675" marB="6667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14.10.2024 –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18.10.2024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66675" marB="66675"/>
                </a:tc>
                <a:extLst>
                  <a:ext uri="{0D108BD9-81ED-4DB2-BD59-A6C34878D82A}">
                    <a16:rowId xmlns:a16="http://schemas.microsoft.com/office/drawing/2014/main" val="3166226777"/>
                  </a:ext>
                </a:extLst>
              </a:tr>
              <a:tr h="25915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Чтение сказки «Волк и семеро козлят» с рассматриванием презентации.</a:t>
                      </a:r>
                      <a:b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Д/И «Из какой сказки герой?»</a:t>
                      </a:r>
                      <a:b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Конструирование «Домик для козлят»</a:t>
                      </a:r>
                      <a:b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Консультация для родителей «Какие сказки читать ребёнку на ночь»</a:t>
                      </a:r>
                      <a:b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Акция «Подари книгу со сказками в группу»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 Создание «Мини-музея «Книжки – малышки» в группе</a:t>
                      </a:r>
                    </a:p>
                  </a:txBody>
                  <a:tcPr marL="28575" marR="28575" marT="66675" marB="6667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21.10.2024 –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25.10.2024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66675" marB="66675"/>
                </a:tc>
                <a:extLst>
                  <a:ext uri="{0D108BD9-81ED-4DB2-BD59-A6C34878D82A}">
                    <a16:rowId xmlns:a16="http://schemas.microsoft.com/office/drawing/2014/main" val="1419302601"/>
                  </a:ext>
                </a:extLst>
              </a:tr>
              <a:tr h="9956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66675" marB="6667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Подведение итогов проекта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66675" marB="6667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25.10.2024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66675" marB="66675"/>
                </a:tc>
                <a:extLst>
                  <a:ext uri="{0D108BD9-81ED-4DB2-BD59-A6C34878D82A}">
                    <a16:rowId xmlns:a16="http://schemas.microsoft.com/office/drawing/2014/main" val="185744342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86CB16F-A6B5-DD48-5622-4799AA4F1526}"/>
              </a:ext>
            </a:extLst>
          </p:cNvPr>
          <p:cNvSpPr txBox="1"/>
          <p:nvPr/>
        </p:nvSpPr>
        <p:spPr>
          <a:xfrm>
            <a:off x="4067944" y="-106425"/>
            <a:ext cx="2051720" cy="465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План</a:t>
            </a:r>
            <a:r>
              <a:rPr lang="ru-RU" sz="1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проекта:</a:t>
            </a:r>
            <a:endParaRPr lang="ru-RU" sz="16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855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243282-601B-4AB3-E5B8-3F330446D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1155"/>
            <a:ext cx="4572000" cy="3429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426E42-76C2-2FC2-3EAB-3B64A3487B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801218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дежда, человек, мальчи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4DD6EB40-2B2B-F5B9-DC6F-80AD573FCC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0647" y="2513475"/>
            <a:ext cx="4965171" cy="372387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0B09F6-CE3B-A5DD-C171-04C3D3324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281" y="0"/>
            <a:ext cx="5438719" cy="4077072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51012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книжки малышки\проект\20240926_1747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55501" cy="349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книжки малышки\проект\20240926_1749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01" y="396921"/>
            <a:ext cx="4488500" cy="5984407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одежда, человек, в помещении, девочка&#10;&#10;Автоматически созданное описание">
            <a:extLst>
              <a:ext uri="{FF2B5EF4-FFF2-40B4-BE49-F238E27FC236}">
                <a16:creationId xmlns:a16="http://schemas.microsoft.com/office/drawing/2014/main" id="{5ABDADBF-10FE-5010-9712-160F980FDA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6373"/>
            <a:ext cx="4655502" cy="349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73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книжки малышки\проект\20240926_1758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29451" y="585637"/>
            <a:ext cx="4685097" cy="351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3A1B8C-941D-001E-72EE-90AA42016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2581"/>
            <a:ext cx="3005588" cy="40054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8976A1-DF9F-F19A-D5E1-D8174E651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3195" y="2580903"/>
            <a:ext cx="3206774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26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книжки малышки\проект\20240930_1202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03915" cy="285293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книжки малышки\проект\20240930_1202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147" y="2852936"/>
            <a:ext cx="4267672" cy="320075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книжки малышки\проект\20240930_1203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45828" y="3857310"/>
            <a:ext cx="3426482" cy="256986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673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книжки малышки\проект\IMG-20241007-WA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51" y="0"/>
            <a:ext cx="3087649" cy="686408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книжки малышки\проект\IMG-20241007-WA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85"/>
            <a:ext cx="5148064" cy="686408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414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книжки малышки\проект\20241011_165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023849" cy="3017887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книжки малышки\проект\20241011_170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358" y="0"/>
            <a:ext cx="4023848" cy="301788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книжки малышки\проект\20241011_1750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0113"/>
            <a:ext cx="4023851" cy="301788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книжки малышки\проект\20241021_2209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716" y="3840113"/>
            <a:ext cx="4023851" cy="301788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217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млекопитающее, плакат, обезьяна&#10;&#10;Автоматически созданное описание">
            <a:extLst>
              <a:ext uri="{FF2B5EF4-FFF2-40B4-BE49-F238E27FC236}">
                <a16:creationId xmlns:a16="http://schemas.microsoft.com/office/drawing/2014/main" id="{04D03228-FFB0-98EC-4679-E96C0F748E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606" y="-24203"/>
            <a:ext cx="2848788" cy="396371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Рисунок 6" descr="Изображение выглядит как текст, меню, письмо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9715F5B4-FA87-87FC-B929-8015B8C56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256"/>
            <a:ext cx="2848787" cy="3925063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Рисунок 8" descr="Изображение выглядит как текст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A407423-D496-EE68-4C49-CE9469B065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187" y="2920207"/>
            <a:ext cx="2808813" cy="3933162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216927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Детское искусство, рукописный текст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F36B6C40-ACC2-F320-0FAA-12395B2D7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73" y="0"/>
            <a:ext cx="6243053" cy="68580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089630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0881A6F-FACF-9A45-616D-7A9270B06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48672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8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 основе проведенного в 1 младшей группе «Веснушки» по развитию речи </a:t>
            </a:r>
            <a:r>
              <a:rPr lang="ru-RU" sz="18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краткосрочного проекта "По дороге в сказку"</a:t>
            </a:r>
            <a:r>
              <a:rPr lang="ru-RU" sz="18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тематикой которого была выбрана литературная сказка, лежит способ познания ребенком окружающего мира через сказку. Сказки учат детей передавать свое настроение с помощью эмоций, жестов, мимикой лица, учат детей работать в команде, договариваться.</a:t>
            </a:r>
            <a:endParaRPr lang="ru-RU" sz="18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Подробнее о работе:</a:t>
            </a:r>
            <a:endParaRPr lang="ru-RU" sz="18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8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 рамках </a:t>
            </a:r>
            <a:r>
              <a:rPr lang="ru-RU" sz="1800" i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исследовательской работы и проекта в 1 младшей группе по развитию речи "По дороге в сказку"</a:t>
            </a:r>
            <a:r>
              <a:rPr lang="ru-RU" sz="18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воспитанники были ознакомлены с тем, что такое сказка, в ролях прочитали самые популярные детские сказки, сделали характеристику главных персонажей прочитанных сказок.</a:t>
            </a:r>
            <a:endParaRPr lang="ru-RU" sz="18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8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Проект направлен на совершенствование речи ребенка, активизацию его словарного запаса и воспитание интереса к живому слову.</a:t>
            </a:r>
            <a:endParaRPr lang="ru-RU" sz="18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7965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9E5AAD-FC91-DEC8-9727-69A4CC002B4B}"/>
              </a:ext>
            </a:extLst>
          </p:cNvPr>
          <p:cNvSpPr txBox="1"/>
          <p:nvPr/>
        </p:nvSpPr>
        <p:spPr>
          <a:xfrm>
            <a:off x="179512" y="0"/>
            <a:ext cx="90364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1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Приложение</a:t>
            </a:r>
            <a:endParaRPr lang="ru-RU" sz="14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ru-RU" sz="14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Чтение художественной литературы</a:t>
            </a:r>
            <a:endParaRPr lang="ru-RU" sz="14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Сказка «Репка»</a:t>
            </a:r>
            <a:endParaRPr lang="ru-RU" sz="14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br>
              <a:rPr lang="ru-RU" sz="1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u-RU" sz="1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Посадил дед репку. Выросла репка большая-пребольшая. Стал дед репку из земли тянуть. Тянет-потянет, вытянуть не может.</a:t>
            </a:r>
          </a:p>
          <a:p>
            <a:pPr algn="just">
              <a:spcAft>
                <a:spcPts val="800"/>
              </a:spcAft>
            </a:pPr>
            <a:r>
              <a:rPr lang="ru-RU" sz="1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Позвал дед бабку. Стали они вместе тянуть. Бабка за дедку, дедка за репку - тянут-потянут, вытянуть не могут.</a:t>
            </a:r>
          </a:p>
          <a:p>
            <a:pPr algn="just">
              <a:spcAft>
                <a:spcPts val="800"/>
              </a:spcAft>
            </a:pPr>
            <a:r>
              <a:rPr lang="ru-RU" sz="1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Позвала бабка внучку. Внучка за бабку, бабка за дедку, дедка за репку - тянут-потянут, вытянуть не могут.</a:t>
            </a:r>
          </a:p>
          <a:p>
            <a:pPr algn="just">
              <a:spcAft>
                <a:spcPts val="800"/>
              </a:spcAft>
            </a:pPr>
            <a:r>
              <a:rPr lang="ru-RU" sz="1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Позвала внучка Жучку. Жучка за внучку, внучка за бабку, бабка за дедку, дедка за репку - тянут-потянут, вытянуть не могут.</a:t>
            </a:r>
          </a:p>
          <a:p>
            <a:pPr algn="just">
              <a:spcAft>
                <a:spcPts val="800"/>
              </a:spcAft>
            </a:pPr>
            <a:r>
              <a:rPr lang="ru-RU" sz="1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Позвала Жучка кошку. Кошка за Жучку, Жучка за внучку, внучка за бабку, бабка за дедку, дедка за репку - тянут-потянут, вытянуть не могут.</a:t>
            </a:r>
          </a:p>
          <a:p>
            <a:pPr algn="just">
              <a:spcAft>
                <a:spcPts val="800"/>
              </a:spcAft>
            </a:pPr>
            <a:r>
              <a:rPr lang="ru-RU" sz="1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Позвала кошка мышку. Мышка за кошку, кошка за Жучку, Жучка за внучку, внучка за бабку, бабка за дедку, дедка за репку - тянут-потянут, вытянули репку!</a:t>
            </a:r>
          </a:p>
        </p:txBody>
      </p:sp>
      <p:pic>
        <p:nvPicPr>
          <p:cNvPr id="5" name="Рисунок 4" descr="сказки 2">
            <a:extLst>
              <a:ext uri="{FF2B5EF4-FFF2-40B4-BE49-F238E27FC236}">
                <a16:creationId xmlns:a16="http://schemas.microsoft.com/office/drawing/2014/main" id="{23A27BD1-12F1-D761-3187-0BD488063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064" y="4247317"/>
            <a:ext cx="3712091" cy="2476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919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азки 3">
            <a:extLst>
              <a:ext uri="{FF2B5EF4-FFF2-40B4-BE49-F238E27FC236}">
                <a16:creationId xmlns:a16="http://schemas.microsoft.com/office/drawing/2014/main" id="{24C5A5C5-4C49-01A4-6D04-DD375507F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2120" y="4528529"/>
            <a:ext cx="3491880" cy="23294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A6A3F0-40FA-7DDA-44DD-070A014DE72B}"/>
              </a:ext>
            </a:extLst>
          </p:cNvPr>
          <p:cNvSpPr txBox="1"/>
          <p:nvPr/>
        </p:nvSpPr>
        <p:spPr>
          <a:xfrm>
            <a:off x="0" y="0"/>
            <a:ext cx="4855845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«Теремок»</a:t>
            </a:r>
          </a:p>
          <a:p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Стоит в поле теремок-теремок.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не низок, не высок, не высок.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Бежит мимо мышка-норушка. Увидела теремок, остановилась и спрашивает: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Кто, кто в теремочке живёт?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Кто, кто в невысоком живёт?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Никто не отзывается.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Вошла мышка в теремок и стала в нём жить.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Прискакала к терему лягушка-квакушка и спрашивает: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Кто, кто в теремочке живёт? Кто, кто в невысоком живёт?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Я, мышка-норушка! А ты кто?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А я лягушка-квакушка.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Иди ко мне жить!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Лягушка прыгнула в теремок. Стали они вдвоём жить.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Бежит мимо зайчик-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побегайчик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Остановился и спрашивает: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Кто, кто в теремочке живёт? Кто, кто в невысоком живёт?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Я, мышка-норушка!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Я, лягушка-квакушка. А ты кто?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А я зайчик-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побегайчик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Иди к нам жить!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Заяц скок в теремок! Стали они втроём жить.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Идёт лисичка-сестричка. Постучала в окошко и спрашивает: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Кто, кто в теремочке живёт?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Кто, кто в невысоком живёт?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Я, мышка-норушка.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Я, лягушка-квакушка.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Я, зайчик-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побегайчик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 ты кто?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А я лисичка-сестричка.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Иди к нам жить!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Забралась лисичка в теремок. Стали они вчетвером жить.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Прибежал волчок — серый бочок, за глянул в дверь и спрашивает: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Кто, кто в теремочке живёт?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Кто, кто в невысоком живёт?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Я, мышка-норушка.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Я, лягушка-квакушка.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Я, зайчик-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побегайчик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Я, лисичка-сестричка. А ты кто?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А я волчок — серый бочок.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Иди к нам жить!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5B0F31-F899-313D-DAC1-E5F3D65406A3}"/>
              </a:ext>
            </a:extLst>
          </p:cNvPr>
          <p:cNvSpPr txBox="1"/>
          <p:nvPr/>
        </p:nvSpPr>
        <p:spPr>
          <a:xfrm>
            <a:off x="4932040" y="0"/>
            <a:ext cx="421196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Волк и влез в теремок. Стали они впятером жить.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они все в теремке живут, песни поют.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Вдруг идёт мимо медведь косолапый. Увидел медведь теремок, услыхал песни, остановился и заревел во всю мочь: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Кто, кто в теремочке живёт?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Кто, кто в невысоком живёт?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Я, мышка-норушка.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Я, лягушка-квакушка.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Я, зайчик-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побегайчик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Я, лисичка-сестричка.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Я, волчок — серый бочок. А ты кто?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А я медведь косолапый.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Иди к нам жить!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 и полез в теремок.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Лез-лез, лез-лез — никак не мог влезть и говорит: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Я лучше у вас на крыше буду жить.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Да ты нас раздавишь!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Нет, не раздавлю.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Ну так полезай! Влез медведь на крышу.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уселся — трах! — раздавил теремок. Затрещал теремок, упал набок и весь развалился.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Еле-еле успели из него выскочить: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мышка-норушка,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лягушка-квакушка,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зайчик-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побегайчик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лисичка-сестричка,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волчок — серый бочок, все целы и невредимы.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Принялись они брёвна носить, доски пилить — новый теремок строить. Лучше прежнего выстроили!</a:t>
            </a:r>
          </a:p>
        </p:txBody>
      </p:sp>
    </p:spTree>
    <p:extLst>
      <p:ext uri="{BB962C8B-B14F-4D97-AF65-F5344CB8AC3E}">
        <p14:creationId xmlns:p14="http://schemas.microsoft.com/office/powerpoint/2010/main" val="2292905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1C3184-1430-6089-A4F6-FDE88CFB3C43}"/>
              </a:ext>
            </a:extLst>
          </p:cNvPr>
          <p:cNvSpPr txBox="1"/>
          <p:nvPr/>
        </p:nvSpPr>
        <p:spPr>
          <a:xfrm>
            <a:off x="323528" y="188640"/>
            <a:ext cx="4572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Сказка «Курочка Ряба»</a:t>
            </a:r>
          </a:p>
          <a:p>
            <a:endParaRPr lang="ru-RU" dirty="0"/>
          </a:p>
          <a:p>
            <a:r>
              <a:rPr lang="ru-RU" dirty="0"/>
              <a:t>Жили себе дед да баба,</a:t>
            </a:r>
          </a:p>
          <a:p>
            <a:r>
              <a:rPr lang="ru-RU" dirty="0"/>
              <a:t>И была у них курочка Ряба.</a:t>
            </a:r>
          </a:p>
          <a:p>
            <a:r>
              <a:rPr lang="ru-RU" dirty="0"/>
              <a:t>Снесла курочка яичко:</a:t>
            </a:r>
          </a:p>
          <a:p>
            <a:r>
              <a:rPr lang="ru-RU" dirty="0"/>
              <a:t>Яичко не простое, Золотое.</a:t>
            </a:r>
          </a:p>
          <a:p>
            <a:r>
              <a:rPr lang="ru-RU" dirty="0"/>
              <a:t>Дед бил, бил — не разбил;</a:t>
            </a:r>
          </a:p>
          <a:p>
            <a:r>
              <a:rPr lang="ru-RU" dirty="0"/>
              <a:t>Баба била, била — не разбила.</a:t>
            </a:r>
          </a:p>
          <a:p>
            <a:r>
              <a:rPr lang="ru-RU" dirty="0"/>
              <a:t>Мышка бежала,</a:t>
            </a:r>
          </a:p>
          <a:p>
            <a:r>
              <a:rPr lang="ru-RU" dirty="0"/>
              <a:t>Хвостиком махнула:</a:t>
            </a:r>
          </a:p>
          <a:p>
            <a:r>
              <a:rPr lang="ru-RU" dirty="0"/>
              <a:t>Яичко упало</a:t>
            </a:r>
          </a:p>
          <a:p>
            <a:r>
              <a:rPr lang="ru-RU" dirty="0"/>
              <a:t>И разбилось.</a:t>
            </a:r>
          </a:p>
          <a:p>
            <a:r>
              <a:rPr lang="ru-RU" dirty="0"/>
              <a:t>Дед и баба плачут!</a:t>
            </a:r>
          </a:p>
          <a:p>
            <a:r>
              <a:rPr lang="ru-RU" dirty="0"/>
              <a:t>Курочка кудахчет:</a:t>
            </a:r>
          </a:p>
          <a:p>
            <a:r>
              <a:rPr lang="ru-RU" dirty="0"/>
              <a:t>— Не плачь, дед, не плачь, баба.</a:t>
            </a:r>
          </a:p>
          <a:p>
            <a:r>
              <a:rPr lang="ru-RU" dirty="0"/>
              <a:t>Я снесу вам яичко другое,</a:t>
            </a:r>
          </a:p>
          <a:p>
            <a:r>
              <a:rPr lang="ru-RU" dirty="0"/>
              <a:t>Не золотое — простое.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4C9EC5-A02D-C626-CA1A-104607301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89" y="3977768"/>
            <a:ext cx="4285859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11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A0DA1F-1B18-56D9-1711-9FDFD7C77649}"/>
              </a:ext>
            </a:extLst>
          </p:cNvPr>
          <p:cNvSpPr txBox="1"/>
          <p:nvPr/>
        </p:nvSpPr>
        <p:spPr>
          <a:xfrm>
            <a:off x="0" y="0"/>
            <a:ext cx="4572000" cy="6878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«Колобок»</a:t>
            </a:r>
          </a:p>
          <a:p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Жили-были старик со старухой.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и просит старик: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Испеки мне, старая, колобок.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Да из чего испечь-то? Муки нет.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Эх, старуха. По амбару помети, по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сусечкам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поскреби — вот и наберётся.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Старушка так и сделала: намела, наскребла горсти две муки, замесила тесто на сметане, скатала колобок, изжарила его в масле и положила на окно простынуть.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Надоело колобку лежать — он и покатился с окна на лавку, с лавки на пол — да к двери, прыг через порог, в сени, из сеней на крыльцо, с крыльца на двор, а там и за ворота, дальше и дальше.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Катится колобок по дороге, а навстречу ему заяц: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Колобок, колобок! Я тебя съем!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Нет, не ешь меня, косой, а лучше послушай, какую я тебе песенку спою.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Заяц уши поднял, а колобок запел: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Я колобок, колобок,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амбару метён,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сусечкам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скребён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сметане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мешён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печку сажён,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окошке стужён.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от дедушки ушёл,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от бабушки ушёл,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тебя, зайца,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хитро уйти.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покатился колобок дальше — только его заяц и видел.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Катится колобок по тропинке в лесу, а навстречу ему серый волк: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Колобок, колобок! Я тебя съем!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Не ешь меня, серый волк: я тебе песенку спою. И колобок запел: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Я колобок, колобок,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амбару метён,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сусечкам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скребён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сметане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мешён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печку сажён,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окошке стужён.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от дедушки ушёл,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от бабушки ушёл,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от зайца ушёл,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тебя, волка,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хитро уйти.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408DA6-7488-1EF9-1C72-51C5A7F30006}"/>
              </a:ext>
            </a:extLst>
          </p:cNvPr>
          <p:cNvSpPr txBox="1"/>
          <p:nvPr/>
        </p:nvSpPr>
        <p:spPr>
          <a:xfrm>
            <a:off x="4602976" y="-13672"/>
            <a:ext cx="424847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покатился колобок дальше — только его волк и видел.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Катится колобок по лесу, а навстречу ему медведь идёт, хворост ломает, кусты к земле гнёт.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Колобок, колобок, я тебя съем!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Ну где тебе, косолапому, съесть меня! Послушай лучше мою песенку.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 запел, а Миша и уши развесил: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Я колобок, колобок,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амбару метён,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сусечкам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скребён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сметане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мешён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печку сажён,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окошке стужён.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от дедушки ушёл,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от бабушки ушёл,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от зайца ушёл,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от волка ушёл,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тебя, медведь,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Полгоря уйти.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покатился колобок — медведь только вслед ему посмотрел.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Катится колобок, а навстречу ему лиса: — Здравствуй, колобок! Какой ты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пригоженький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румяненький!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 рад, что его похвалили, и запел свою песенку, а лиса слушает да всё ближе подкрадывается: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Я колобок, колобок,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амбару метён,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сусечкам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скребён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сметане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мешён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печку сажён,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окошке стужён.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9CF3E8-31CD-060E-E4ED-B50156A53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079" y="4077383"/>
            <a:ext cx="3151041" cy="280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09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350EC4-1C72-8FAF-18A8-93CCA4EA5163}"/>
              </a:ext>
            </a:extLst>
          </p:cNvPr>
          <p:cNvSpPr txBox="1"/>
          <p:nvPr/>
        </p:nvSpPr>
        <p:spPr>
          <a:xfrm>
            <a:off x="0" y="0"/>
            <a:ext cx="45720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«Волк и семеро козлят»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Жила-была коза с козлятами. Уходила коза в лес есть траву шелковую, пить воду студеную. Как только уйдет — козлятки запрут избушку и сами никуда не выходят. Воротится коза, постучится в дверь и запоет: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Козлятушки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ребятушки!</a:t>
            </a:r>
          </a:p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Отопритеся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отворитеся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Ваша мать пришла — молока принесла;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Бежит молоко по вымечку,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вымечка по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копытечку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копытечка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 сыру землю!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Козлятки отопрут дверь и впустят мать. Она их покормит, напоит и опять уйдет в лес, а козлята запрутся крепко-накрепко.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Волк подслушал, как поет коза. Вот раз коза ушла, волк побежал к избушке и закричал толстым голосом: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Вы, детушки!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козлятушки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Отопритеся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Отворитеся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Ваша мать пришла,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Молока принесла.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Полны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копытцы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водицы!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Козлята ему отвечают: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Слышим, слышим — да не матушкин это голосок! Наша матушка поет тонюсеньким голосом и не так причитает.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Волку делать нечего. Пошел он в кузницу и велел себе горло перековать, чтоб петь тонюсеньким голосом. Кузнец ему горло перековал. Волк опять побежал к избушке и спрятался за куст.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приходит коза и стучится: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Козлятушки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ребятушки!</a:t>
            </a:r>
          </a:p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Отопритеся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отворитеся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Ваша мать пришла — молока принесла;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Бежит молоко по вымечку,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вымечка по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копытечку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копытечка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 сыру землю!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FC356A-36C4-F9EE-563A-450D7F5B5F56}"/>
              </a:ext>
            </a:extLst>
          </p:cNvPr>
          <p:cNvSpPr txBox="1"/>
          <p:nvPr/>
        </p:nvSpPr>
        <p:spPr>
          <a:xfrm>
            <a:off x="4644008" y="22320"/>
            <a:ext cx="4572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Козлята впустили мать и давай рассказывать, как приходил волк, хотел их съесть.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Коза накормила, напоила козлят и строго-настрого наказала: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Кто придет к избушечке, станет проситься толстым голосом да не переберет всего, что я вам причитываю, — дверь не отворяйте, никого не впускайте.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ушла коза, волк опять шасть к избушке, постучался и начал причитывать тонюсеньким голосом: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Козлятушки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ребятушки!</a:t>
            </a:r>
          </a:p>
          <a:p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Отопритеся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отворитеся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Ваша мать пришла — молока принесла;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Бежит молоко по вымечку,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вымечка по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копытечку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копытечка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 сыру землю!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Козлята отворили дверь, волк кинулся в избу и всех козлят съел. Только один козленочек схоронился в печке.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 коза; сколько ни звала, ни причитывала — никто ей не отвечает. Видит — дверь отворена, вбежала в избушку — там нет никого. Заглянула в печь и нашла одного козленочка.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узнала коза о своей беде, как села она на лавку — начала горевать, горько плакать: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Ох вы, детушки мои,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козлятушки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что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отпиралися-отворялися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Злому волку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доставалися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Услыхал это волк, входит в избушку и говорит козе: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Что ты на меня грешишь, кума? Не я твоих козлят съел. Полно горевать, пойдем лучше в лес, погуляем.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Пошли они в лес, а в лесу была яма, а в яме костер горел. Коза и говорит волку: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Давай, волк, попробуем, кто перепрыгнет через яму?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 они прыгать. Коза перепрыгнула, а волк прыгнул, да и ввалился в горячую яму.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Брюхо у него от огня лопнуло, козлята оттуда выскочили, все живые, да — прыг к матери! И стали они жить-поживать по-прежнему.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604A8E-8247-CFA8-96FF-E097EB5F4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4960778"/>
            <a:ext cx="2843808" cy="189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53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21FE27-2366-03AE-35A0-451DDF7A2285}"/>
              </a:ext>
            </a:extLst>
          </p:cNvPr>
          <p:cNvSpPr txBox="1"/>
          <p:nvPr/>
        </p:nvSpPr>
        <p:spPr>
          <a:xfrm>
            <a:off x="0" y="116632"/>
            <a:ext cx="9144000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«Кто как кричит».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развивать у детей слух, навыки звукоподражания. Научить различать животных по их внешнему виду и издаваемым звукам. Воспитывать любовь к животным.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приемы: Чтение стихов, рассматривание животных, поощрение, сюрпризный момент.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игрушечные животные: кошка, козлик и собачка, игрушечный домик.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«Кто за кем»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сказке «Репка».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продолжать закреплять знание содержание сказки "Репка"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упражнять в умении воспроизводить последовательность действий героев;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развивать память, внимание и мышление;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обогатить и активизировать словарный запас детей;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	развивать мелкую моторику, способствовать закреплению знаний о цвете и форме;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	формировать сенсорные способности детей в процессе игры.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Материалы: иллюстрации к сказке «Репка»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«Сложи картинку»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способствовать формированию умения правильно собирать изображение предмета из отдельных частей; соотносить образ представления с целостным образом реального предмета, действовать путём прикладывания; воспитывать волю, усидчивость, целеустремленность.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действия. Поиск частей, складывание целой картинки.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«Из какой  сказки герой?»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закрепить с детьми названия и персонажей знакомых детям сказок, творческое воображение, двигательную активность. Воспитывать у детей интерес к сказкам. Развивать память, мышление, наблюдательность, речь. Узнавать предметы по словесному описанию без опоры на зрительное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предметов.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герои сказок.</a:t>
            </a:r>
          </a:p>
        </p:txBody>
      </p:sp>
    </p:spTree>
    <p:extLst>
      <p:ext uri="{BB962C8B-B14F-4D97-AF65-F5344CB8AC3E}">
        <p14:creationId xmlns:p14="http://schemas.microsoft.com/office/powerpoint/2010/main" val="755314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5AA6AA-249E-9F7C-0EE2-CF078D67803E}"/>
              </a:ext>
            </a:extLst>
          </p:cNvPr>
          <p:cNvSpPr txBox="1"/>
          <p:nvPr/>
        </p:nvSpPr>
        <p:spPr>
          <a:xfrm>
            <a:off x="0" y="1916"/>
            <a:ext cx="9144000" cy="670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пальчиковые игры</a:t>
            </a: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 ровненькой дорожке»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развивать у детей умение двигаться ритмично, согласовывать движения со словами, находить свое место, упражнять в ходьбе, в прыжках, в приседании, в беге.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ровненькой дорожке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игры: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сидят на стульях, на скамейках. Воспитатель предлагает им пойти гулять. Они встают с места, свободно группируются или строятся в колонну.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говорит ритмично, в определенном темпе, следующий текст: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ровненькой дорожке,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ровненькой дорожке (дети идут шагом)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Шагают наши ножки раз, два, раз, два.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камешкам, по камешкам,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камешкам, по камешкам, (прыгают на двух ногах, слегка продвигаясь вперед)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яму - бух. (присаживаются на корточки)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Вылезли из ямы. (дети поднимаются).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двух-трех повторений воспитатель произносит такой текст: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ровненькой дорожке,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ровненькой дорожке (дети идут шагом)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Устали наши ножки,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Устали наши ножки.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наш дом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 мы живем. (дети идут или бегут к стульям и занимают каждый свое место)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Повторить игру можно 2—3 раза.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«Вышла курочка гулять»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Задачи: учить внимательно слушать взрослого, выполнять движения в соответствии с текстом.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игры: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стоят за воспитателем друг за другом. Воспитатель произносит слова: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Вышла курочка гулять,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Свежей травки пощипать.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за ней ребятки,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Жёлтые цыплятки.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Ко-ко-ко да ко-ко-ко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ходите далеко!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Лапками гребите,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Зёрнышки ищите.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Съели толстого жука,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Дождевого червяка,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Выпили водицы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корытце.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повторяют движения за воспитателем: шагают, высоко поднимая колени, машут «крыльями». На слова: «Ко-ко-ко не ходите далеко!» - грозят пальцем. «Лапками гребите, зёрнышки ищите» - присаживаются на корточки, ищут зёрнышки.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«Съели толстого жука» - показывают толщину жука, «дождевого червяка» - показать длину червяка, «выпили водицы» - наклон вперёд, руки отводят назад.</a:t>
            </a:r>
          </a:p>
        </p:txBody>
      </p:sp>
    </p:spTree>
    <p:extLst>
      <p:ext uri="{BB962C8B-B14F-4D97-AF65-F5344CB8AC3E}">
        <p14:creationId xmlns:p14="http://schemas.microsoft.com/office/powerpoint/2010/main" val="1666385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87D5B5C-D133-A20F-6464-962697D9024F}"/>
              </a:ext>
            </a:extLst>
          </p:cNvPr>
          <p:cNvSpPr txBox="1"/>
          <p:nvPr/>
        </p:nvSpPr>
        <p:spPr>
          <a:xfrm>
            <a:off x="0" y="32414"/>
            <a:ext cx="9144000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игры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развивать  мелкую моторику рук и речь ребенка в их единстве и взаимосвязи.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слепили колобка».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и дети проговаривают стихотворение и ритмично выполняют упражнения.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лепили колобка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(Дети имитируют движения «лепки»)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Тесто мяли мы слегка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(Сжимают и разжимают пальцы)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потом его катали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(«Катают» колобка)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окошечко сажали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(Раскрывают ладони, показывают их)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с окошка прыг да прыг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(Стучат по ладоням пальцами)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Укатился, озорник.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(Вращение кистями)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«Курочка Ряба»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Курочка Ряба, бабе и деду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Яйцо золотое снесла к обеду. («Колечки»)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Били яичко и баба, и дед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не смогли разбить на обед. («Молоточки»)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Мышка-норушка мимо бежала («Волны»)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Яичко смахнула, оно и упало. («Лучики»)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Плакали горько баба и дед («Колечки»)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Яйцо их разбилось, пропал их обед («Лучики»)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тех пор уже Ряба бабе и деду («Колечки»)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Несет лишь простые яйца к обеду. («Кулачки»)</a:t>
            </a:r>
          </a:p>
        </p:txBody>
      </p:sp>
    </p:spTree>
    <p:extLst>
      <p:ext uri="{BB962C8B-B14F-4D97-AF65-F5344CB8AC3E}">
        <p14:creationId xmlns:p14="http://schemas.microsoft.com/office/powerpoint/2010/main" val="1087485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9A4246-6E4D-EB1F-397A-6164D3071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12" y="809709"/>
            <a:ext cx="6984776" cy="52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90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8B2D0F3-4EC1-ABD9-E711-CAC84F155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655272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Введение</a:t>
            </a:r>
            <a:endParaRPr lang="ru-RU" sz="18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Тип проекта:</a:t>
            </a:r>
            <a:endParaRPr lang="ru-RU" sz="18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по виду - краткосрочный – 1 месяц;</a:t>
            </a:r>
            <a:endParaRPr lang="ru-RU" sz="18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по доминирующей в проекте деятельности – творческий, групповой;</a:t>
            </a:r>
            <a:endParaRPr lang="ru-RU" sz="18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по содержанию – познавательный;</a:t>
            </a:r>
            <a:endParaRPr lang="ru-RU" sz="18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по возрасту участников – 2-3 года.</a:t>
            </a:r>
            <a:endParaRPr lang="ru-RU" sz="18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Проблема:</a:t>
            </a:r>
            <a:endParaRPr lang="ru-RU" sz="18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8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 современном мире все чаще живое общение детям заменяет компьютер и телевидение, вследствие чего неуклонно увеличивается количество детей с несформированной связной речью.</a:t>
            </a:r>
            <a:endParaRPr lang="ru-RU" sz="18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04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D53705A-83F7-A36E-AAA9-A4BD38892C3F}"/>
              </a:ext>
            </a:extLst>
          </p:cNvPr>
          <p:cNvSpPr txBox="1"/>
          <p:nvPr/>
        </p:nvSpPr>
        <p:spPr>
          <a:xfrm>
            <a:off x="0" y="0"/>
            <a:ext cx="9144000" cy="6637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6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Актуальность:</a:t>
            </a:r>
            <a:endParaRPr lang="ru-RU" sz="1600" kern="1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Ребёнка окружает множество звуков: музыка, щебетание птиц, шелест травы, шум ветра, журчание воды.</a:t>
            </a:r>
          </a:p>
          <a:p>
            <a:pPr algn="just">
              <a:spcAft>
                <a:spcPts val="800"/>
              </a:spcAf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Но слова - речевые звуки с самого его рождения наиболее значимы. Звучащая речь обеспечивает необходимое для ребёнка общение с взрослыми, получение информации, приобщение к деятельности, овладение нормами поведения. Вслушиваясь в слова, сопоставляя их звучание и пытаясь повторить их, ребёнок начинает не только слышать, но и различать звуки родного языка.</a:t>
            </a:r>
          </a:p>
          <a:p>
            <a:pPr algn="just">
              <a:spcAft>
                <a:spcPts val="800"/>
              </a:spcAf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 древнейших времён краткость и простота в изложении мысли почитались высшей добродетелью. Едва ли найдётся человек, который стал бы отрицать, как важно хорошо владеть словом. Умение говорить убедительно, ясно, точно и кратко – забота и желание каждого из нас. Владение речью приводит человека к успеху, ведь «</a:t>
            </a:r>
            <a:r>
              <a:rPr lang="ru-RU" sz="1600" i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хорошее слово – половина счастья</a:t>
            </a: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».</a:t>
            </a:r>
          </a:p>
          <a:p>
            <a:pPr algn="just">
              <a:spcAft>
                <a:spcPts val="800"/>
              </a:spcAf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Красноречие было в чести во все времена. В разных странах во время высочайших взлётов культуры народов появлялась наука о мастерстве речи, общения, убеждения словом. Проблема эффективной речи особенно важна сегодня, когда растёт значение правильного, убедительного слова. Цель не в том, чтобы ребенок знал как можно больше, а в том, чтобы он умел действовать и решать проблемы в любых ситуациях.</a:t>
            </a:r>
          </a:p>
          <a:p>
            <a:pPr algn="just">
              <a:spcAft>
                <a:spcPts val="800"/>
              </a:spcAf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Приоритетные средства для этого – культура речи и культура общения. Овладение языком, речью – необходимое условие формирования социально активной личности. Научиться ясно и грамматически правильно говорить, обладать хорошо поставленным голосом, излагать собственные мысли в свободной творческой интерпретации в устной и письменной форме, уметь выражать свои эмоции разнообразными интонационными средствами, соблюдать речевую культуру и развивать умение общаться необходимо каждому. Поэтому одной из наиболее важных задач на современном этапе обучения дошкольников считаю развитие речевой активности детей через сказки.</a:t>
            </a:r>
          </a:p>
        </p:txBody>
      </p:sp>
    </p:spTree>
    <p:extLst>
      <p:ext uri="{BB962C8B-B14F-4D97-AF65-F5344CB8AC3E}">
        <p14:creationId xmlns:p14="http://schemas.microsoft.com/office/powerpoint/2010/main" val="1569528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717E8C-30D3-2395-8F80-AA28828DD9A2}"/>
              </a:ext>
            </a:extLst>
          </p:cNvPr>
          <p:cNvSpPr txBox="1"/>
          <p:nvPr/>
        </p:nvSpPr>
        <p:spPr>
          <a:xfrm>
            <a:off x="0" y="44624"/>
            <a:ext cx="914400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Обучение родному языку в детском саду осуществляется в разных видах деятельности детей: на занятии по ознакомлении с художественной литературой, по обучению грамоте, а так же, в игровой и художественной деятельности, в повседневной жизни. Однако главными являются специальные занятия по развитию речи. На каждом этапе обучения сохраняется программное ядро.</a:t>
            </a:r>
          </a:p>
          <a:p>
            <a:pPr algn="just">
              <a:spcAft>
                <a:spcPts val="800"/>
              </a:spcAf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 развитии связной речи – это связывание предложений в высказывание, в словарной работе – это работа над смысловой стороной слова. Только при правильном воспитании и обучении у ребенка формируется высокая культура речи, тенденция к её саморазвитию, повышаются точность в речи, её выразительность. Дети начинают уместно употреблять средства художественной выразительности в собственном речевом творчестве (при сочинении сказок, загадок, стихов).</a:t>
            </a:r>
          </a:p>
          <a:p>
            <a:pPr algn="just">
              <a:spcAft>
                <a:spcPts val="800"/>
              </a:spcAf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 формировании связной речи выступает тесная связь речевого и интеллектуального развития детей. Дети должны связно говорить, ясно представлять объект рассказа (объект, событие) уметь анализировать, отбирать основные свойства и качества, устанавливать разные отношения между предметами и явлениями, строить простые предложения.</a:t>
            </a:r>
          </a:p>
          <a:p>
            <a:pPr algn="just">
              <a:spcAft>
                <a:spcPts val="800"/>
              </a:spcAf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Высокий уровень речевого развития ребёнка предполагает:</a:t>
            </a:r>
          </a:p>
          <a:p>
            <a:pPr marL="342900" lvl="0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владение литературными нормами и правилами родного языка, свободное пользование лексикой и грамматикой при выражении собственных мыслей;</a:t>
            </a:r>
          </a:p>
          <a:p>
            <a:pPr marL="342900" lvl="0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умение вступать в контакт со взрослыми и сверстниками (слушать спрашивать, отвечать, возражать, объяснять);</a:t>
            </a:r>
          </a:p>
          <a:p>
            <a:pPr marL="342900" lvl="0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знание норм и правил речевого этикета, умение пользоваться ими в зависимости от ситуации;</a:t>
            </a:r>
          </a:p>
          <a:p>
            <a:pPr marL="342900" lvl="0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умение читать и писать (умение пользоваться грамотой и письмом).</a:t>
            </a:r>
            <a:endParaRPr lang="en-US" sz="1600" kern="1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Поэтому в младшей группе основное внимание уделяется речевому развитию: наполнение и обогащение словаря на основе расширения знаний и представлений окружающей ребенком жизни.</a:t>
            </a:r>
          </a:p>
          <a:p>
            <a:pPr lvl="0" algn="just"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ru-RU" sz="1400" kern="1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704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A96052-3C6B-7C2E-3B61-E3A73DD4DC9C}"/>
              </a:ext>
            </a:extLst>
          </p:cNvPr>
          <p:cNvSpPr txBox="1"/>
          <p:nvPr/>
        </p:nvSpPr>
        <p:spPr>
          <a:xfrm>
            <a:off x="107504" y="260648"/>
            <a:ext cx="8928992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 младшей группе необходимо научить различать предметы по существенным признакам, правильно называть их отвечая на вопросы «</a:t>
            </a:r>
            <a:r>
              <a:rPr lang="ru-RU" sz="1600" i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Что это?</a:t>
            </a: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», «</a:t>
            </a:r>
            <a:r>
              <a:rPr lang="ru-RU" sz="1600" i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Кто это?</a:t>
            </a: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» видеть особенности предметов, выделять характерные признаки и качества (какой?), а также действия, связанные с игрушками - животными, с их состоянием с возможными действиями человека (что делает? и что с ним можно делать?)</a:t>
            </a:r>
          </a:p>
          <a:p>
            <a:pPr algn="just">
              <a:spcAft>
                <a:spcPts val="800"/>
              </a:spcAf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Дети младшей группы должны постоянно слышать правильную речь взрослых, различать на слух громкость и скорость, темп речи, находить ошибки в речи окружающих.</a:t>
            </a:r>
          </a:p>
          <a:p>
            <a:pPr algn="just">
              <a:spcAft>
                <a:spcPts val="800"/>
              </a:spcAf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При чтении потешек, стихов, сказок необходимо обращать внимание детей на выразительную сторону речи, дать образец интонации.</a:t>
            </a:r>
            <a:endParaRPr lang="en-US" sz="1600" kern="1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 настоящее время существует проблема: недостаточные навыки речевой деятельности детей. Вызывает тревогу тот факт, что поступающие дети в детский сад имеют ограниченный словарный запас, неадекватные эмоции. Поэтому возросла необходимость заниматься проблемами речи и общим развитием ребенка. Одной из современных технологий, направленных на развитие речи является сказка.</a:t>
            </a:r>
          </a:p>
          <a:p>
            <a:pPr algn="just">
              <a:spcAft>
                <a:spcPts val="800"/>
              </a:spcAf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Сказки – самые любимые произведения детей. На протяжении многих веков сказки меняются, но всегда неизменными остаются народные мечты, представления о добре, правде, социальной справедливости. Опыт показывает, что дети лучше, чем взрослые, чувствуют притягательную силу сказки. Однако познать мудрость самостоятельно им не удается. </a:t>
            </a:r>
            <a:r>
              <a:rPr lang="ru-RU" sz="1600" kern="1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А.Михайлова</a:t>
            </a: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пишет: «</a:t>
            </a:r>
            <a:r>
              <a:rPr lang="ru-RU" sz="1600" i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На помощь ребенку должны прийти взрослые, чтобы успеть сохранить в наших детях чуткость к чуду превращения, к чуду окрыляющей радости, чуду духовного озарения, которое дарит нам сказка</a:t>
            </a: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».</a:t>
            </a:r>
          </a:p>
          <a:p>
            <a:pPr algn="just">
              <a:spcAft>
                <a:spcPts val="800"/>
              </a:spcAf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Благодаря сказке ребенок познает мир не только умом, но и сердцем. Сказка не дает прямых наставлений детям, но в ее содержании всегда заложен урок, который они постепенно воспринимают, многократно возвращаясь к тексту сказки.</a:t>
            </a:r>
          </a:p>
          <a:p>
            <a:pPr algn="just">
              <a:spcAft>
                <a:spcPts val="800"/>
              </a:spcAft>
            </a:pPr>
            <a:endParaRPr lang="ru-RU" sz="1800" kern="1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176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370A23-4C89-DF74-B732-7E30F3D9CFDD}"/>
              </a:ext>
            </a:extLst>
          </p:cNvPr>
          <p:cNvSpPr txBox="1"/>
          <p:nvPr/>
        </p:nvSpPr>
        <p:spPr>
          <a:xfrm>
            <a:off x="107504" y="0"/>
            <a:ext cx="9036496" cy="6737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Сказки – первые произведения искусства, которые не просто убаюкивают или развлекают малыша, но способны еще преподать ему множество уроков: воспитывать в ребенке все самое доброе и вечное.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Когда место действия оказывается перед глазами, а персонажи в руках, сказка оживает без всякого волшебства. Предложить ребенку разыграть сюжет, проговорить слова каждого действующего лица с разной интонацией. И если маленький сказочник захочет изменить характер своих героев или повернуть сюжетную линию совсем в другое русло, не стоит пресекать его творческие порывы. Развитие ребенка, обучение его с помощью сказки – это раскрепощение, это развитие речи.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Согласитесь, что, когда ребенок сидит, сложа руки по струнке, это не очень хорошо. А когда мы заставляем просто слушать, то здесь нет активности. Он послушал, но не значит услышал. А когда он в сказку играет, тогда можно быть уверенным, что из этой сказки он что – то вынесет для себя.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Сказки дают возможность детям познавать окружающий мир, жить в гармонии с ним. Учат детей передавать свое настроение с помощью эмоций, жестов, мимикой лица. Учат детей работать в команде, договариваться.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Необходимо выстраивать работу со сказками и с семьей, на основе диалога взаимного доверия и понимания. Это все способствует развитию личности ребенка и является важнейшим условием успешной работы по развитию речи детей.</a:t>
            </a:r>
          </a:p>
        </p:txBody>
      </p:sp>
    </p:spTree>
    <p:extLst>
      <p:ext uri="{BB962C8B-B14F-4D97-AF65-F5344CB8AC3E}">
        <p14:creationId xmlns:p14="http://schemas.microsoft.com/office/powerpoint/2010/main" val="1295307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4167628-6CA9-CD6C-9A68-68C70460C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88640"/>
            <a:ext cx="8856984" cy="666936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ЦЕЛЬ ПРОЕКТА:</a:t>
            </a:r>
            <a:br>
              <a:rPr lang="ru-RU" sz="18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u-RU" sz="1800" kern="100" dirty="0">
                <a:solidFill>
                  <a:srgbClr val="FFFF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р</a:t>
            </a:r>
            <a:r>
              <a:rPr lang="ru-RU" sz="18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азвитие речевой активности у детей младшего дошкольного возраста через сказку.</a:t>
            </a:r>
            <a:endParaRPr lang="ru-RU" sz="18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ЗАДАЧИ ПРОЕКТА</a:t>
            </a:r>
            <a:r>
              <a:rPr lang="ru-RU" sz="18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ru-RU" sz="18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8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Развивать речевую активность у детей.</a:t>
            </a:r>
            <a:endParaRPr lang="ru-RU" sz="18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8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Способствовать общему совершенствованию речи ребенка, активизировать словарь, воспитывать интерес к живому слову.</a:t>
            </a:r>
            <a:endParaRPr lang="ru-RU" sz="18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8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Развивать у детей память, коммуникативные навыки, воображение и выразительность речи.</a:t>
            </a:r>
            <a:endParaRPr lang="ru-RU" sz="18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8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Учить детей эмоционально воспринимать содержание литературного произведения.</a:t>
            </a:r>
            <a:endParaRPr lang="ru-RU" sz="18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51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35D7F8-FE3F-2F4D-265F-8195E5AA1FA5}"/>
              </a:ext>
            </a:extLst>
          </p:cNvPr>
          <p:cNvSpPr txBox="1"/>
          <p:nvPr/>
        </p:nvSpPr>
        <p:spPr>
          <a:xfrm>
            <a:off x="251520" y="260648"/>
            <a:ext cx="8784976" cy="6165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16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Предполагаемый результат:</a:t>
            </a:r>
            <a:r>
              <a:rPr lang="ru-RU" sz="1600" u="sng" kern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kern="1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600" b="1" u="sng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 результате реализации программы ребёнок должен уметь:</a:t>
            </a:r>
            <a:endParaRPr lang="ru-RU" sz="1600" kern="1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слушать произведения художественной литературы (сказки, рассказы, стихи);</a:t>
            </a:r>
          </a:p>
          <a:p>
            <a:pPr marL="342900" lvl="0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эмоционально переживать содержанию прочитанного, героям произведения;</a:t>
            </a:r>
          </a:p>
          <a:p>
            <a:pPr marL="342900" lvl="0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характеризовать поступки, поведение, выражать эмоции, понимать чувства других через имитацию образа героев сказок;</a:t>
            </a:r>
          </a:p>
          <a:p>
            <a:pPr marL="342900" lvl="0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запоминать стихи и сказки.</a:t>
            </a:r>
          </a:p>
          <a:p>
            <a:pPr algn="just">
              <a:spcAft>
                <a:spcPts val="800"/>
              </a:spcAft>
            </a:pPr>
            <a:r>
              <a:rPr lang="ru-RU" sz="16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Поэтапная реализация проекта:</a:t>
            </a:r>
            <a:endParaRPr lang="ru-RU" sz="1600" kern="1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6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Подготовительный этап</a:t>
            </a:r>
            <a:endParaRPr lang="ru-RU" sz="1600" kern="1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Подбор методического материала.</a:t>
            </a:r>
          </a:p>
          <a:p>
            <a:pPr marL="342900" lvl="0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Подбор игрового материала.</a:t>
            </a:r>
          </a:p>
          <a:p>
            <a:pPr marL="342900" lvl="0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Планирование работы.</a:t>
            </a:r>
          </a:p>
          <a:p>
            <a:pPr algn="just">
              <a:spcAft>
                <a:spcPts val="800"/>
              </a:spcAft>
            </a:pPr>
            <a:r>
              <a:rPr lang="ru-RU" sz="16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Основной этап</a:t>
            </a:r>
            <a:endParaRPr lang="ru-RU" sz="1600" kern="1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Реализация проекта.</a:t>
            </a:r>
          </a:p>
          <a:p>
            <a:pPr algn="just">
              <a:spcAft>
                <a:spcPts val="800"/>
              </a:spcAft>
            </a:pPr>
            <a:r>
              <a:rPr lang="ru-RU" sz="16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Продукты проекта:</a:t>
            </a:r>
            <a:endParaRPr lang="ru-RU" sz="1600" kern="1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Выставка книжек - малышек;</a:t>
            </a:r>
          </a:p>
          <a:p>
            <a:pPr marL="342900" lvl="0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Мини-музей «Книжка – малышка»</a:t>
            </a:r>
          </a:p>
          <a:p>
            <a:pPr marL="342900" lvl="0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Библиотека книг со сказками;</a:t>
            </a:r>
          </a:p>
        </p:txBody>
      </p:sp>
    </p:spTree>
    <p:extLst>
      <p:ext uri="{BB962C8B-B14F-4D97-AF65-F5344CB8AC3E}">
        <p14:creationId xmlns:p14="http://schemas.microsoft.com/office/powerpoint/2010/main" val="24324900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6D8C60"/>
      </a:dk2>
      <a:lt2>
        <a:srgbClr val="B1D7A1"/>
      </a:lt2>
      <a:accent1>
        <a:srgbClr val="81B992"/>
      </a:accent1>
      <a:accent2>
        <a:srgbClr val="9ABC65"/>
      </a:accent2>
      <a:accent3>
        <a:srgbClr val="BDB564"/>
      </a:accent3>
      <a:accent4>
        <a:srgbClr val="BD8964"/>
      </a:accent4>
      <a:accent5>
        <a:srgbClr val="BD6466"/>
      </a:accent5>
      <a:accent6>
        <a:srgbClr val="64A4BD"/>
      </a:accent6>
      <a:hlink>
        <a:srgbClr val="8CCC71"/>
      </a:hlink>
      <a:folHlink>
        <a:srgbClr val="A4C795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4539428D-6454-4FE6-B992-2D59F0AC2F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191</TotalTime>
  <Words>4371</Words>
  <Application>Microsoft Office PowerPoint</Application>
  <PresentationFormat>Экран (4:3)</PresentationFormat>
  <Paragraphs>400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Aptos</vt:lpstr>
      <vt:lpstr>Arial</vt:lpstr>
      <vt:lpstr>Bookman Old Style</vt:lpstr>
      <vt:lpstr>Rockwell</vt:lpstr>
      <vt:lpstr>Symbol</vt:lpstr>
      <vt:lpstr>Times New Roman</vt:lpstr>
      <vt:lpstr>Damask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Pavel Malikov</cp:lastModifiedBy>
  <cp:revision>15</cp:revision>
  <dcterms:created xsi:type="dcterms:W3CDTF">2024-10-22T06:14:12Z</dcterms:created>
  <dcterms:modified xsi:type="dcterms:W3CDTF">2024-11-03T16:45:31Z</dcterms:modified>
</cp:coreProperties>
</file>